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oboto"/>
      <p:regular r:id="rId26"/>
      <p:bold r:id="rId27"/>
      <p:italic r:id="rId28"/>
      <p:boldItalic r:id="rId29"/>
    </p:embeddedFont>
    <p:embeddedFont>
      <p:font typeface="Nunito"/>
      <p:regular r:id="rId30"/>
      <p:bold r:id="rId31"/>
      <p:italic r:id="rId32"/>
      <p:boldItalic r:id="rId33"/>
    </p:embeddedFont>
    <p:embeddedFont>
      <p:font typeface="Maven Pro"/>
      <p:regular r:id="rId34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regular.fntdata"/><Relationship Id="rId25" Type="http://schemas.openxmlformats.org/officeDocument/2006/relationships/slide" Target="slides/slide20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-bold.fntdata"/><Relationship Id="rId30" Type="http://schemas.openxmlformats.org/officeDocument/2006/relationships/font" Target="fonts/Nunito-regular.fntdata"/><Relationship Id="rId11" Type="http://schemas.openxmlformats.org/officeDocument/2006/relationships/slide" Target="slides/slide6.xml"/><Relationship Id="rId33" Type="http://schemas.openxmlformats.org/officeDocument/2006/relationships/font" Target="fonts/Nunito-boldItalic.fntdata"/><Relationship Id="rId10" Type="http://schemas.openxmlformats.org/officeDocument/2006/relationships/slide" Target="slides/slide5.xml"/><Relationship Id="rId32" Type="http://schemas.openxmlformats.org/officeDocument/2006/relationships/font" Target="fonts/Nunito-italic.fntdata"/><Relationship Id="rId13" Type="http://schemas.openxmlformats.org/officeDocument/2006/relationships/slide" Target="slides/slide8.xml"/><Relationship Id="rId35" Type="http://schemas.openxmlformats.org/officeDocument/2006/relationships/font" Target="fonts/MavenPro-bold.fntdata"/><Relationship Id="rId12" Type="http://schemas.openxmlformats.org/officeDocument/2006/relationships/slide" Target="slides/slide7.xml"/><Relationship Id="rId34" Type="http://schemas.openxmlformats.org/officeDocument/2006/relationships/font" Target="fonts/MavenPro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37e6aa506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237e6aa506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37e6aa5063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237e6aa5063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37e6aa5063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237e6aa5063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237e6aa5063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237e6aa5063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37e6aa5063_4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237e6aa5063_4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37e67b263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237e67b263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237e67b263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237e67b263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37e6aa5063_4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237e6aa5063_4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37e67b263c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237e67b263c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237e6aa5063_3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237e6aa5063_3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e9090756a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e9090756a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5c12501383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5c12501383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37e67b263c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37e67b263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5c12501383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5c12501383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37e6aa5063_5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37e6aa5063_5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Relationship Id="rId6" Type="http://schemas.openxmlformats.org/officeDocument/2006/relationships/image" Target="../media/image18.png"/><Relationship Id="rId7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8.png"/><Relationship Id="rId4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6" Type="http://schemas.openxmlformats.org/officeDocument/2006/relationships/image" Target="../media/image25.png"/><Relationship Id="rId7" Type="http://schemas.openxmlformats.org/officeDocument/2006/relationships/image" Target="../media/image2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1.png"/><Relationship Id="rId4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Relationship Id="rId4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552025" y="1460450"/>
            <a:ext cx="7127400" cy="234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</a:t>
            </a:r>
            <a:r>
              <a:rPr lang="en"/>
              <a:t>Car Sales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33"/>
              <a:t>Identifying</a:t>
            </a:r>
            <a:r>
              <a:rPr lang="en" sz="1633"/>
              <a:t> the Trend and Market Demand</a:t>
            </a:r>
            <a:endParaRPr b="0" sz="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552025" y="2779525"/>
            <a:ext cx="3275700" cy="16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AFAFA"/>
                </a:solidFill>
              </a:rPr>
              <a:t>Group 5: </a:t>
            </a:r>
            <a:endParaRPr>
              <a:solidFill>
                <a:srgbClr val="FAFAF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AFAFA"/>
                </a:solidFill>
              </a:rPr>
              <a:t>Lydia Zuo, Aadhithya Prakash, Daryl Pinto, Supreet Ahuja</a:t>
            </a:r>
            <a:endParaRPr>
              <a:solidFill>
                <a:srgbClr val="FAFAF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AFAFA"/>
              </a:solidFill>
            </a:endParaRPr>
          </a:p>
        </p:txBody>
      </p:sp>
      <p:pic>
        <p:nvPicPr>
          <p:cNvPr id="279" name="Google Shape;27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7488" y="2963050"/>
            <a:ext cx="3011275" cy="2180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3675" y="1140825"/>
            <a:ext cx="4826850" cy="3623850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22"/>
          <p:cNvSpPr txBox="1"/>
          <p:nvPr/>
        </p:nvSpPr>
        <p:spPr>
          <a:xfrm>
            <a:off x="6582800" y="1256650"/>
            <a:ext cx="1950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1C232"/>
                </a:solidFill>
                <a:latin typeface="Roboto"/>
                <a:ea typeface="Roboto"/>
                <a:cs typeface="Roboto"/>
                <a:sym typeface="Roboto"/>
              </a:rPr>
              <a:t>Correlation Coefficient:</a:t>
            </a:r>
            <a:endParaRPr sz="1300">
              <a:solidFill>
                <a:srgbClr val="F1C23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1C23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3" name="Google Shape;353;p22"/>
          <p:cNvSpPr txBox="1"/>
          <p:nvPr/>
        </p:nvSpPr>
        <p:spPr>
          <a:xfrm>
            <a:off x="6608893" y="1608850"/>
            <a:ext cx="1950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0.45311782114879673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4" name="Google Shape;354;p22"/>
          <p:cNvSpPr txBox="1"/>
          <p:nvPr>
            <p:ph type="title"/>
          </p:nvPr>
        </p:nvSpPr>
        <p:spPr>
          <a:xfrm>
            <a:off x="673900" y="129425"/>
            <a:ext cx="70539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i="1" lang="en" sz="2400">
                <a:solidFill>
                  <a:srgbClr val="D8AB71"/>
                </a:solidFill>
                <a:latin typeface="Roboto"/>
                <a:ea typeface="Roboto"/>
                <a:cs typeface="Roboto"/>
                <a:sym typeface="Roboto"/>
              </a:rPr>
              <a:t>Question 4: </a:t>
            </a:r>
            <a:r>
              <a:rPr i="1" lang="en" sz="2400">
                <a:solidFill>
                  <a:srgbClr val="D8AB71"/>
                </a:solidFill>
                <a:latin typeface="Roboto"/>
                <a:ea typeface="Roboto"/>
                <a:cs typeface="Roboto"/>
                <a:sym typeface="Roboto"/>
              </a:rPr>
              <a:t>The relation between power and price? </a:t>
            </a:r>
            <a:endParaRPr sz="2400">
              <a:solidFill>
                <a:srgbClr val="D8AB7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3088" y="1142237"/>
            <a:ext cx="4828032" cy="3621024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23"/>
          <p:cNvSpPr txBox="1"/>
          <p:nvPr/>
        </p:nvSpPr>
        <p:spPr>
          <a:xfrm>
            <a:off x="6582800" y="1256650"/>
            <a:ext cx="1950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1C232"/>
                </a:solidFill>
                <a:latin typeface="Roboto"/>
                <a:ea typeface="Roboto"/>
                <a:cs typeface="Roboto"/>
                <a:sym typeface="Roboto"/>
              </a:rPr>
              <a:t>Correlation Coefficient:</a:t>
            </a:r>
            <a:endParaRPr sz="1300">
              <a:solidFill>
                <a:srgbClr val="F1C23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1C23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1" name="Google Shape;361;p23"/>
          <p:cNvSpPr txBox="1"/>
          <p:nvPr/>
        </p:nvSpPr>
        <p:spPr>
          <a:xfrm>
            <a:off x="6608893" y="1608850"/>
            <a:ext cx="1950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0.6282053320158882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2" name="Google Shape;362;p23"/>
          <p:cNvSpPr txBox="1"/>
          <p:nvPr>
            <p:ph type="title"/>
          </p:nvPr>
        </p:nvSpPr>
        <p:spPr>
          <a:xfrm>
            <a:off x="673900" y="129425"/>
            <a:ext cx="70539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i="1" lang="en" sz="2400">
                <a:solidFill>
                  <a:srgbClr val="D8AB71"/>
                </a:solidFill>
                <a:latin typeface="Roboto"/>
                <a:ea typeface="Roboto"/>
                <a:cs typeface="Roboto"/>
                <a:sym typeface="Roboto"/>
              </a:rPr>
              <a:t>Question 4: </a:t>
            </a:r>
            <a:r>
              <a:rPr i="1" lang="en" sz="2400">
                <a:solidFill>
                  <a:srgbClr val="D8AB71"/>
                </a:solidFill>
                <a:latin typeface="Roboto"/>
                <a:ea typeface="Roboto"/>
                <a:cs typeface="Roboto"/>
                <a:sym typeface="Roboto"/>
              </a:rPr>
              <a:t>The relation between power and price? </a:t>
            </a:r>
            <a:endParaRPr sz="2400">
              <a:solidFill>
                <a:srgbClr val="D8AB7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4"/>
          <p:cNvSpPr txBox="1"/>
          <p:nvPr>
            <p:ph type="title"/>
          </p:nvPr>
        </p:nvSpPr>
        <p:spPr>
          <a:xfrm>
            <a:off x="673900" y="129425"/>
            <a:ext cx="70539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i="1" lang="en" sz="2400">
                <a:solidFill>
                  <a:srgbClr val="D8AB71"/>
                </a:solidFill>
                <a:latin typeface="Roboto"/>
                <a:ea typeface="Roboto"/>
                <a:cs typeface="Roboto"/>
                <a:sym typeface="Roboto"/>
              </a:rPr>
              <a:t>Question 4: The relation between power and price? </a:t>
            </a:r>
            <a:endParaRPr sz="2400">
              <a:solidFill>
                <a:srgbClr val="D8AB71"/>
              </a:solidFill>
            </a:endParaRPr>
          </a:p>
        </p:txBody>
      </p:sp>
      <p:sp>
        <p:nvSpPr>
          <p:cNvPr id="368" name="Google Shape;368;p24"/>
          <p:cNvSpPr txBox="1"/>
          <p:nvPr/>
        </p:nvSpPr>
        <p:spPr>
          <a:xfrm>
            <a:off x="6582800" y="1256650"/>
            <a:ext cx="1950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1C232"/>
                </a:solidFill>
                <a:latin typeface="Roboto"/>
                <a:ea typeface="Roboto"/>
                <a:cs typeface="Roboto"/>
                <a:sym typeface="Roboto"/>
              </a:rPr>
              <a:t>Correlation Coefficient:</a:t>
            </a:r>
            <a:endParaRPr sz="1300">
              <a:solidFill>
                <a:srgbClr val="F1C23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1C23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9" name="Google Shape;369;p24"/>
          <p:cNvSpPr txBox="1"/>
          <p:nvPr/>
        </p:nvSpPr>
        <p:spPr>
          <a:xfrm>
            <a:off x="6608893" y="1608850"/>
            <a:ext cx="1950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0.5146972013415813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70" name="Google Shape;37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3091" y="1142225"/>
            <a:ext cx="4828032" cy="362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503" y="1074725"/>
            <a:ext cx="2283434" cy="171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6728" y="1076052"/>
            <a:ext cx="2286000" cy="1709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76497" y="1076038"/>
            <a:ext cx="2286000" cy="1709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42390" y="3083175"/>
            <a:ext cx="2286000" cy="1709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25750" y="3083175"/>
            <a:ext cx="2286000" cy="1709928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25"/>
          <p:cNvSpPr txBox="1"/>
          <p:nvPr>
            <p:ph type="title"/>
          </p:nvPr>
        </p:nvSpPr>
        <p:spPr>
          <a:xfrm>
            <a:off x="673900" y="129425"/>
            <a:ext cx="70539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i="1" lang="en" sz="2400">
                <a:solidFill>
                  <a:srgbClr val="D8AB71"/>
                </a:solidFill>
                <a:latin typeface="Roboto"/>
                <a:ea typeface="Roboto"/>
                <a:cs typeface="Roboto"/>
                <a:sym typeface="Roboto"/>
              </a:rPr>
              <a:t>Question 4: </a:t>
            </a:r>
            <a:r>
              <a:rPr i="1" lang="en" sz="2400">
                <a:solidFill>
                  <a:srgbClr val="D8AB71"/>
                </a:solidFill>
                <a:latin typeface="Roboto"/>
                <a:ea typeface="Roboto"/>
                <a:cs typeface="Roboto"/>
                <a:sym typeface="Roboto"/>
              </a:rPr>
              <a:t>The relation between power and price? </a:t>
            </a:r>
            <a:endParaRPr sz="2400">
              <a:solidFill>
                <a:srgbClr val="D8AB7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6"/>
          <p:cNvSpPr txBox="1"/>
          <p:nvPr>
            <p:ph type="title"/>
          </p:nvPr>
        </p:nvSpPr>
        <p:spPr>
          <a:xfrm>
            <a:off x="926075" y="311000"/>
            <a:ext cx="76026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5:  Do Fuel efficiency affects Sales numbers and Is there a shift towards Hybrid cars</a:t>
            </a:r>
            <a:endParaRPr/>
          </a:p>
        </p:txBody>
      </p:sp>
      <p:pic>
        <p:nvPicPr>
          <p:cNvPr id="386" name="Google Shape;38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375" y="1310300"/>
            <a:ext cx="3662600" cy="3961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30975" y="1758175"/>
            <a:ext cx="5101200" cy="360070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26"/>
          <p:cNvSpPr txBox="1"/>
          <p:nvPr/>
        </p:nvSpPr>
        <p:spPr>
          <a:xfrm>
            <a:off x="5674400" y="150307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7"/>
          <p:cNvSpPr txBox="1"/>
          <p:nvPr>
            <p:ph type="title"/>
          </p:nvPr>
        </p:nvSpPr>
        <p:spPr>
          <a:xfrm>
            <a:off x="1146625" y="980625"/>
            <a:ext cx="7609200" cy="5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320">
                <a:latin typeface="Arial"/>
                <a:ea typeface="Arial"/>
                <a:cs typeface="Arial"/>
                <a:sym typeface="Arial"/>
              </a:rPr>
              <a:t>Top 5 Brands sold in Germany: Volkswagen 7731, Skoda 7044, Seat 6924, Opel 6773 and Ford 6557 units </a:t>
            </a:r>
            <a:endParaRPr sz="720"/>
          </a:p>
        </p:txBody>
      </p:sp>
      <p:pic>
        <p:nvPicPr>
          <p:cNvPr id="394" name="Google Shape;394;p27"/>
          <p:cNvPicPr preferRelativeResize="0"/>
          <p:nvPr/>
        </p:nvPicPr>
        <p:blipFill rotWithShape="1">
          <a:blip r:embed="rId3">
            <a:alphaModFix/>
          </a:blip>
          <a:srcRect b="0" l="4498" r="0" t="0"/>
          <a:stretch/>
        </p:blipFill>
        <p:spPr>
          <a:xfrm>
            <a:off x="287075" y="1590900"/>
            <a:ext cx="5275075" cy="3314125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27"/>
          <p:cNvSpPr txBox="1"/>
          <p:nvPr/>
        </p:nvSpPr>
        <p:spPr>
          <a:xfrm>
            <a:off x="6220050" y="1937775"/>
            <a:ext cx="294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96" name="Google Shape;396;p27"/>
          <p:cNvSpPr txBox="1"/>
          <p:nvPr/>
        </p:nvSpPr>
        <p:spPr>
          <a:xfrm>
            <a:off x="5562150" y="1590900"/>
            <a:ext cx="3012600" cy="23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44">
                <a:solidFill>
                  <a:schemeClr val="dk2"/>
                </a:solidFill>
              </a:rPr>
              <a:t>Identifying Top  5 Car Brands in Germany :</a:t>
            </a:r>
            <a:endParaRPr b="1" sz="1244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44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44">
              <a:solidFill>
                <a:schemeClr val="dk2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AutoNum type="arabicPeriod"/>
            </a:pPr>
            <a:r>
              <a:rPr b="1" lang="en" sz="1100">
                <a:solidFill>
                  <a:schemeClr val="dk2"/>
                </a:solidFill>
              </a:rPr>
              <a:t>Stable Market for top Brands</a:t>
            </a:r>
            <a:endParaRPr b="1"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</a:rPr>
              <a:t>   2.  Volkswagen's Market Share Stability</a:t>
            </a:r>
            <a:endParaRPr b="1"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</a:rPr>
              <a:t>   3. Resilience during Pandemic</a:t>
            </a:r>
            <a:endParaRPr b="1"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</a:rPr>
              <a:t>   4</a:t>
            </a:r>
            <a:r>
              <a:rPr b="1" lang="en" sz="1100">
                <a:solidFill>
                  <a:schemeClr val="dk2"/>
                </a:solidFill>
              </a:rPr>
              <a:t>. Ford's presence in the German car  market</a:t>
            </a:r>
            <a:r>
              <a:rPr lang="en" sz="1100">
                <a:solidFill>
                  <a:schemeClr val="dk2"/>
                </a:solidFill>
              </a:rPr>
              <a:t> 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397" name="Google Shape;397;p27"/>
          <p:cNvSpPr txBox="1"/>
          <p:nvPr/>
        </p:nvSpPr>
        <p:spPr>
          <a:xfrm>
            <a:off x="1146625" y="254550"/>
            <a:ext cx="7108200" cy="6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20">
                <a:solidFill>
                  <a:schemeClr val="dk2"/>
                </a:solidFill>
              </a:rPr>
              <a:t>Question 6: </a:t>
            </a:r>
            <a:r>
              <a:rPr lang="en"/>
              <a:t>Which brand has the biggest Market share in Germany's Car market sales market in the last 5 years?</a:t>
            </a:r>
            <a:endParaRPr sz="2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6 - Top 10 favorite Car Models </a:t>
            </a:r>
            <a:endParaRPr/>
          </a:p>
        </p:txBody>
      </p:sp>
      <p:pic>
        <p:nvPicPr>
          <p:cNvPr id="403" name="Google Shape;40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50275"/>
            <a:ext cx="4419600" cy="324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0850" y="2108094"/>
            <a:ext cx="3592675" cy="26945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Share of Top 5 Brands - 5 years</a:t>
            </a:r>
            <a:endParaRPr/>
          </a:p>
        </p:txBody>
      </p:sp>
      <p:sp>
        <p:nvSpPr>
          <p:cNvPr id="410" name="Google Shape;410;p2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11" name="Google Shape;41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900" y="1172050"/>
            <a:ext cx="2864050" cy="214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1100" y="1265619"/>
            <a:ext cx="2726226" cy="204465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18950" y="3268411"/>
            <a:ext cx="2864067" cy="214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2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600188" y="3219763"/>
            <a:ext cx="2726226" cy="204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28288" y="1223737"/>
            <a:ext cx="2726226" cy="2044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420" name="Google Shape;420;p30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30"/>
          <p:cNvSpPr txBox="1"/>
          <p:nvPr>
            <p:ph type="title"/>
          </p:nvPr>
        </p:nvSpPr>
        <p:spPr>
          <a:xfrm>
            <a:off x="430450" y="237050"/>
            <a:ext cx="6243900" cy="89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3000"/>
              <a:t>Conclusion</a:t>
            </a:r>
            <a:endParaRPr/>
          </a:p>
        </p:txBody>
      </p:sp>
      <p:sp>
        <p:nvSpPr>
          <p:cNvPr id="422" name="Google Shape;422;p30"/>
          <p:cNvSpPr txBox="1"/>
          <p:nvPr/>
        </p:nvSpPr>
        <p:spPr>
          <a:xfrm>
            <a:off x="849300" y="1136450"/>
            <a:ext cx="6889800" cy="38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Over 30 years, the price of the secondary vehicles have been trending upward； Used car sales also show an upward trend, but decline dramatic in 2019 and recover in 2021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While manual transmission vehicles were more preferred in the used-car market in Germany in the early 2000s, the preference has changed over the last 10 years. Since around 2016, there has been a steep increase in the number of Automatic vehicles sold. 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The analysis of the last 3 years of data indicates an increasing preference for Hybrid vehicles in the used-car market. The % of Hybrid cars went up from 11.9% in 2021 to 15.4% in 2023 (over 30% increase in 3 years). 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There is a positive relationship between Power and Price. As Power increases, price will also increase.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The highest sales figures are visible in </a:t>
            </a:r>
            <a:r>
              <a:rPr lang="en" sz="1300">
                <a:solidFill>
                  <a:schemeClr val="lt1"/>
                </a:solidFill>
              </a:rPr>
              <a:t>the most efficient range of 4 l/100 km to 8 l/100 km 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The top 5 Brands sold in Germany are </a:t>
            </a:r>
            <a:r>
              <a:rPr b="1" lang="en" sz="1300">
                <a:solidFill>
                  <a:schemeClr val="lt1"/>
                </a:solidFill>
              </a:rPr>
              <a:t>Volkswagen 7731, Skoda 7044, Seat 6924, Opel 6773 and Ford 6557 units. And Skoda </a:t>
            </a:r>
            <a:endParaRPr b="1"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7" name="Google Shape;427;p31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31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 &amp; A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14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14"/>
          <p:cNvSpPr txBox="1"/>
          <p:nvPr>
            <p:ph type="title"/>
          </p:nvPr>
        </p:nvSpPr>
        <p:spPr>
          <a:xfrm>
            <a:off x="429250" y="785100"/>
            <a:ext cx="84342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Data Source: 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The data has been </a:t>
            </a:r>
            <a:r>
              <a:rPr lang="en" sz="2000"/>
              <a:t>sourced</a:t>
            </a:r>
            <a:r>
              <a:rPr lang="en" sz="2000"/>
              <a:t> from one of Germany's largest car sales websites, AutoScout24. This scraped dataset contains a wide range of information about car sales, covering cars manufactured and sold from year 1995 to 2023.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Propose: 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Predict car price and explore the evolution of popular car brand over the year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286" name="Google Shape;28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6321376" y="3011975"/>
            <a:ext cx="2542074" cy="2542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3" name="Google Shape;433;p32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32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The Main Research Question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292" name="Google Shape;292;p15"/>
          <p:cNvSpPr txBox="1"/>
          <p:nvPr>
            <p:ph idx="1" type="body"/>
          </p:nvPr>
        </p:nvSpPr>
        <p:spPr>
          <a:xfrm>
            <a:off x="1016650" y="1804150"/>
            <a:ext cx="54780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50">
                <a:solidFill>
                  <a:srgbClr val="59919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What are the top selling brands</a:t>
            </a:r>
            <a:r>
              <a:rPr lang="en" sz="2350">
                <a:solidFill>
                  <a:srgbClr val="59919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?</a:t>
            </a:r>
            <a:endParaRPr sz="2350">
              <a:solidFill>
                <a:srgbClr val="59919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50">
                <a:solidFill>
                  <a:srgbClr val="0B539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Which factor will affect Price &amp; Sales?</a:t>
            </a:r>
            <a:r>
              <a:rPr lang="en" sz="2350">
                <a:solidFill>
                  <a:srgbClr val="3C40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sz="2350">
              <a:solidFill>
                <a:srgbClr val="3C40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293" name="Google Shape;293;p15"/>
          <p:cNvSpPr/>
          <p:nvPr/>
        </p:nvSpPr>
        <p:spPr>
          <a:xfrm>
            <a:off x="5154825" y="3536048"/>
            <a:ext cx="722400" cy="990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15"/>
          <p:cNvSpPr/>
          <p:nvPr/>
        </p:nvSpPr>
        <p:spPr>
          <a:xfrm>
            <a:off x="5975583" y="3069166"/>
            <a:ext cx="722400" cy="1457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6796341" y="1919075"/>
            <a:ext cx="722400" cy="2607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617100" y="2163901"/>
            <a:ext cx="722400" cy="2363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7" name="Google Shape;297;p15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298" name="Google Shape;2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649" y="3357400"/>
            <a:ext cx="2580825" cy="131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303" name="Google Shape;303;p16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373745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16"/>
          <p:cNvSpPr txBox="1"/>
          <p:nvPr>
            <p:ph type="title"/>
          </p:nvPr>
        </p:nvSpPr>
        <p:spPr>
          <a:xfrm>
            <a:off x="265500" y="1830600"/>
            <a:ext cx="31956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Data Description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5" name="Google Shape;305;p16"/>
          <p:cNvSpPr txBox="1"/>
          <p:nvPr>
            <p:ph idx="2" type="body"/>
          </p:nvPr>
        </p:nvSpPr>
        <p:spPr>
          <a:xfrm>
            <a:off x="3861900" y="636450"/>
            <a:ext cx="4831800" cy="38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7975" lvl="0" marL="457200" rtl="0" algn="l">
              <a:spcBef>
                <a:spcPts val="2400"/>
              </a:spcBef>
              <a:spcAft>
                <a:spcPts val="0"/>
              </a:spcAft>
              <a:buClr>
                <a:srgbClr val="434343"/>
              </a:buClr>
              <a:buSzPts val="1250"/>
              <a:buFont typeface="Arial"/>
              <a:buChar char="●"/>
            </a:pPr>
            <a:r>
              <a:rPr lang="en" sz="1250">
                <a:solidFill>
                  <a:srgbClr val="4343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Brand: The brand or manufacturer of the car.</a:t>
            </a:r>
            <a:endParaRPr sz="1250">
              <a:solidFill>
                <a:srgbClr val="4343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50"/>
              <a:buFont typeface="Arial"/>
              <a:buChar char="●"/>
            </a:pPr>
            <a:r>
              <a:rPr lang="en" sz="1250">
                <a:solidFill>
                  <a:srgbClr val="4343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Model: The specific model of the car.</a:t>
            </a:r>
            <a:endParaRPr sz="1250">
              <a:solidFill>
                <a:srgbClr val="4343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50"/>
              <a:buFont typeface="Arial"/>
              <a:buChar char="●"/>
            </a:pPr>
            <a:r>
              <a:rPr lang="en" sz="1250">
                <a:solidFill>
                  <a:srgbClr val="4343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Color: The color of the car's exterior.</a:t>
            </a:r>
            <a:endParaRPr sz="1250">
              <a:solidFill>
                <a:srgbClr val="4343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797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50"/>
              <a:buFont typeface="Arial"/>
              <a:buChar char="●"/>
            </a:pPr>
            <a:r>
              <a:rPr lang="en" sz="1250">
                <a:solidFill>
                  <a:srgbClr val="4343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Registration Date: The date when the car was sold and registered (Month/Year).</a:t>
            </a:r>
            <a:endParaRPr sz="1250">
              <a:solidFill>
                <a:srgbClr val="4343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797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50"/>
              <a:buFont typeface="Arial"/>
              <a:buChar char="●"/>
            </a:pPr>
            <a:r>
              <a:rPr lang="en" sz="1250">
                <a:solidFill>
                  <a:srgbClr val="4343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Year of Production: The year in which the car was manufactured.</a:t>
            </a:r>
            <a:endParaRPr sz="1250">
              <a:solidFill>
                <a:srgbClr val="4343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50"/>
              <a:buFont typeface="Arial"/>
              <a:buChar char="●"/>
            </a:pPr>
            <a:r>
              <a:rPr lang="en" sz="1250">
                <a:solidFill>
                  <a:srgbClr val="4343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Price in Euro: The price of the car in Euros.</a:t>
            </a:r>
            <a:endParaRPr sz="1250">
              <a:solidFill>
                <a:srgbClr val="4343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50"/>
              <a:buFont typeface="Arial"/>
              <a:buChar char="●"/>
            </a:pPr>
            <a:r>
              <a:rPr lang="en" sz="1250">
                <a:solidFill>
                  <a:srgbClr val="4343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Power: The power of the car in kilowatts (kW) and horsepower (ps).</a:t>
            </a:r>
            <a:endParaRPr sz="1250">
              <a:solidFill>
                <a:srgbClr val="4343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50"/>
              <a:buFont typeface="Arial"/>
              <a:buChar char="●"/>
            </a:pPr>
            <a:r>
              <a:rPr lang="en" sz="1250">
                <a:solidFill>
                  <a:srgbClr val="4343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Transmission Type: The type of transmission (e.g., automatic, manual).</a:t>
            </a:r>
            <a:endParaRPr sz="1250">
              <a:solidFill>
                <a:srgbClr val="4343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50"/>
              <a:buFont typeface="Arial"/>
              <a:buChar char="●"/>
            </a:pPr>
            <a:r>
              <a:rPr lang="en" sz="1250">
                <a:solidFill>
                  <a:srgbClr val="4343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Fuel Type: The type of fuel the car requires.</a:t>
            </a:r>
            <a:endParaRPr sz="1250">
              <a:solidFill>
                <a:srgbClr val="4343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50"/>
              <a:buFont typeface="Arial"/>
              <a:buChar char="●"/>
            </a:pPr>
            <a:r>
              <a:rPr lang="en" sz="1250">
                <a:solidFill>
                  <a:srgbClr val="4343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Fuel Consumption: Information about the car's fuel efficiency in Litres/100km ang grams/km.</a:t>
            </a:r>
            <a:endParaRPr sz="1250">
              <a:solidFill>
                <a:srgbClr val="4343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50"/>
              <a:buFont typeface="Arial"/>
              <a:buChar char="●"/>
            </a:pPr>
            <a:r>
              <a:rPr lang="en" sz="1250">
                <a:solidFill>
                  <a:srgbClr val="4343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Mileage: The total distance traveled by the car in km.</a:t>
            </a:r>
            <a:endParaRPr sz="1250">
              <a:solidFill>
                <a:srgbClr val="4343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50"/>
              <a:buFont typeface="Arial"/>
              <a:buChar char="●"/>
            </a:pPr>
            <a:r>
              <a:rPr lang="en" sz="1250">
                <a:solidFill>
                  <a:srgbClr val="4343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Offer Description: Additional description provided in the car offer for sale</a:t>
            </a:r>
            <a:endParaRPr sz="2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7"/>
          <p:cNvSpPr txBox="1"/>
          <p:nvPr>
            <p:ph type="title"/>
          </p:nvPr>
        </p:nvSpPr>
        <p:spPr>
          <a:xfrm>
            <a:off x="281525" y="91675"/>
            <a:ext cx="36873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1 </a:t>
            </a:r>
            <a:endParaRPr/>
          </a:p>
        </p:txBody>
      </p:sp>
      <p:sp>
        <p:nvSpPr>
          <p:cNvPr id="311" name="Google Shape;311;p17"/>
          <p:cNvSpPr txBox="1"/>
          <p:nvPr/>
        </p:nvSpPr>
        <p:spPr>
          <a:xfrm>
            <a:off x="281525" y="955625"/>
            <a:ext cx="7696800" cy="8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How the Price and Sales of Used Car change from 1995 to 2023? </a:t>
            </a:r>
            <a:endParaRPr b="1" i="1"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6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17"/>
          <p:cNvPicPr preferRelativeResize="0"/>
          <p:nvPr/>
        </p:nvPicPr>
        <p:blipFill rotWithShape="1">
          <a:blip r:embed="rId3">
            <a:alphaModFix/>
          </a:blip>
          <a:srcRect b="0" l="4975" r="8489" t="0"/>
          <a:stretch/>
        </p:blipFill>
        <p:spPr>
          <a:xfrm>
            <a:off x="334925" y="1327750"/>
            <a:ext cx="5921001" cy="342102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17"/>
          <p:cNvSpPr/>
          <p:nvPr/>
        </p:nvSpPr>
        <p:spPr>
          <a:xfrm>
            <a:off x="5131550" y="1794125"/>
            <a:ext cx="992700" cy="1076700"/>
          </a:xfrm>
          <a:prstGeom prst="rect">
            <a:avLst/>
          </a:prstGeom>
          <a:solidFill>
            <a:srgbClr val="9E9E9E">
              <a:alpha val="0"/>
            </a:srgbClr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4" name="Google Shape;314;p17"/>
          <p:cNvPicPr preferRelativeResize="0"/>
          <p:nvPr/>
        </p:nvPicPr>
        <p:blipFill rotWithShape="1">
          <a:blip r:embed="rId4">
            <a:alphaModFix/>
          </a:blip>
          <a:srcRect b="0" l="5116" r="7714" t="0"/>
          <a:stretch/>
        </p:blipFill>
        <p:spPr>
          <a:xfrm>
            <a:off x="334925" y="1361438"/>
            <a:ext cx="6112401" cy="3506075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17"/>
          <p:cNvSpPr txBox="1"/>
          <p:nvPr/>
        </p:nvSpPr>
        <p:spPr>
          <a:xfrm>
            <a:off x="6480900" y="1758313"/>
            <a:ext cx="2663100" cy="25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The price of </a:t>
            </a:r>
            <a:r>
              <a:rPr lang="en" sz="1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Vehicle is increase from 1995 to 2023.</a:t>
            </a:r>
            <a:endParaRPr sz="1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Prices of used cars have declined since 2022</a:t>
            </a:r>
            <a:endParaRPr sz="1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8"/>
          <p:cNvSpPr txBox="1"/>
          <p:nvPr>
            <p:ph type="title"/>
          </p:nvPr>
        </p:nvSpPr>
        <p:spPr>
          <a:xfrm>
            <a:off x="281525" y="91675"/>
            <a:ext cx="36873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1</a:t>
            </a:r>
            <a:endParaRPr/>
          </a:p>
        </p:txBody>
      </p:sp>
      <p:sp>
        <p:nvSpPr>
          <p:cNvPr id="321" name="Google Shape;321;p18"/>
          <p:cNvSpPr txBox="1"/>
          <p:nvPr/>
        </p:nvSpPr>
        <p:spPr>
          <a:xfrm>
            <a:off x="281525" y="955625"/>
            <a:ext cx="7696800" cy="8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How the Price and Sales of Used Car change from 1995 to 2023? </a:t>
            </a:r>
            <a:endParaRPr b="1" i="1"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6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2" name="Google Shape;322;p18"/>
          <p:cNvPicPr preferRelativeResize="0"/>
          <p:nvPr/>
        </p:nvPicPr>
        <p:blipFill rotWithShape="1">
          <a:blip r:embed="rId3">
            <a:alphaModFix/>
          </a:blip>
          <a:srcRect b="0" l="5348" r="6546" t="0"/>
          <a:stretch/>
        </p:blipFill>
        <p:spPr>
          <a:xfrm>
            <a:off x="406575" y="1315800"/>
            <a:ext cx="6160251" cy="3495875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18"/>
          <p:cNvSpPr/>
          <p:nvPr/>
        </p:nvSpPr>
        <p:spPr>
          <a:xfrm>
            <a:off x="5300975" y="1794125"/>
            <a:ext cx="992700" cy="1459500"/>
          </a:xfrm>
          <a:prstGeom prst="rect">
            <a:avLst/>
          </a:prstGeom>
          <a:solidFill>
            <a:srgbClr val="9E9E9E">
              <a:alpha val="0"/>
            </a:srgbClr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4" name="Google Shape;324;p18"/>
          <p:cNvPicPr preferRelativeResize="0"/>
          <p:nvPr/>
        </p:nvPicPr>
        <p:blipFill rotWithShape="1">
          <a:blip r:embed="rId4">
            <a:alphaModFix/>
          </a:blip>
          <a:srcRect b="0" l="4943" r="8326" t="0"/>
          <a:stretch/>
        </p:blipFill>
        <p:spPr>
          <a:xfrm>
            <a:off x="406575" y="1315800"/>
            <a:ext cx="6351624" cy="3661751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18"/>
          <p:cNvSpPr txBox="1"/>
          <p:nvPr/>
        </p:nvSpPr>
        <p:spPr>
          <a:xfrm>
            <a:off x="6763500" y="1794125"/>
            <a:ext cx="23805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Used car market sales begin to fall sharply starting in 2019 and begin to rise in 2021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We decided to select mainly the last five years of data for more detailed analysis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9"/>
          <p:cNvSpPr txBox="1"/>
          <p:nvPr>
            <p:ph type="title"/>
          </p:nvPr>
        </p:nvSpPr>
        <p:spPr>
          <a:xfrm>
            <a:off x="281525" y="91675"/>
            <a:ext cx="7880100" cy="84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77"/>
              <a:t>Question 2</a:t>
            </a:r>
            <a:r>
              <a:rPr lang="en"/>
              <a:t> - </a:t>
            </a:r>
            <a:r>
              <a:rPr lang="en" sz="2711"/>
              <a:t>How many cars were sold annually in each transmission type? </a:t>
            </a:r>
            <a:endParaRPr sz="2711"/>
          </a:p>
        </p:txBody>
      </p:sp>
      <p:pic>
        <p:nvPicPr>
          <p:cNvPr id="331" name="Google Shape;33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425" y="1013250"/>
            <a:ext cx="7144000" cy="3897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0"/>
          <p:cNvSpPr txBox="1"/>
          <p:nvPr>
            <p:ph type="title"/>
          </p:nvPr>
        </p:nvSpPr>
        <p:spPr>
          <a:xfrm>
            <a:off x="281525" y="91675"/>
            <a:ext cx="7880100" cy="84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77"/>
              <a:t>Question 2</a:t>
            </a:r>
            <a:r>
              <a:rPr lang="en"/>
              <a:t> - </a:t>
            </a:r>
            <a:r>
              <a:rPr lang="en" sz="2711"/>
              <a:t>How many cars were sold annually in each transmission type? </a:t>
            </a:r>
            <a:endParaRPr sz="2711"/>
          </a:p>
        </p:txBody>
      </p:sp>
      <p:pic>
        <p:nvPicPr>
          <p:cNvPr id="337" name="Google Shape;33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0175" y="1119352"/>
            <a:ext cx="6431150" cy="359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5F06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1"/>
          <p:cNvSpPr txBox="1"/>
          <p:nvPr>
            <p:ph type="title"/>
          </p:nvPr>
        </p:nvSpPr>
        <p:spPr>
          <a:xfrm>
            <a:off x="281525" y="91675"/>
            <a:ext cx="7880100" cy="84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77"/>
              <a:t>Question 3</a:t>
            </a:r>
            <a:r>
              <a:rPr lang="en"/>
              <a:t> - </a:t>
            </a:r>
            <a:r>
              <a:rPr lang="en" sz="2711"/>
              <a:t>What Percentage of Cars sold were Hybrid during the last 3 years? </a:t>
            </a:r>
            <a:endParaRPr sz="2711"/>
          </a:p>
        </p:txBody>
      </p:sp>
      <p:pic>
        <p:nvPicPr>
          <p:cNvPr id="343" name="Google Shape;3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800" y="1096539"/>
            <a:ext cx="2725750" cy="2954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8375" y="1096550"/>
            <a:ext cx="2954925" cy="295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16525" y="1096538"/>
            <a:ext cx="2725750" cy="2954949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21"/>
          <p:cNvSpPr txBox="1"/>
          <p:nvPr/>
        </p:nvSpPr>
        <p:spPr>
          <a:xfrm>
            <a:off x="632700" y="4318325"/>
            <a:ext cx="76875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The % of Hybrid vehicles sold went up from 11.9% in 2020, to 15.4% in 2023 (an increase of over 30% in 3 years)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